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0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83F89-5532-4377-AE89-C8DD691AD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683E25-0178-4006-971F-58818F1AF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80E9D5-9440-4A6D-AD7E-D40C49DC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E86D-2968-4186-9459-22529247F97F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2CEE51-89F3-4163-B439-41ADD028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95C4CE-E5CA-44D9-808C-A79DA623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7E09-2FEA-4DC2-BDA2-ADFAFA910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36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AB4F9-E237-4529-973C-8A3EF841E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0F5CF1-4AD5-466F-9150-BC4FD4C55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029377-B5F7-4639-AEA9-BCC71DA92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E86D-2968-4186-9459-22529247F97F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18BC6A-0FCF-4D88-A205-E541734D8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24CF17-11D6-4698-B904-C43D05A47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7E09-2FEA-4DC2-BDA2-ADFAFA910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31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E2B435-5E7F-4861-A478-A634824449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1B0439-875D-407C-8625-11D62EEF1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601D4-0D85-434E-BFA3-9C937319E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E86D-2968-4186-9459-22529247F97F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E1B001-5CCF-408B-9189-F4723DDB2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BEED0B-265B-40CD-96F9-C8B860AF9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7E09-2FEA-4DC2-BDA2-ADFAFA910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67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4B771-3ECE-4FA3-B769-5E017591A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D41C9E-62E1-421A-8E81-2D5428189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77D610-1C20-4FB5-A7A6-4DE079CA3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E86D-2968-4186-9459-22529247F97F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E3287-51BE-4411-9E25-063D4C82B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AA9D2C-A542-46A9-B1F5-69FA852E3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7E09-2FEA-4DC2-BDA2-ADFAFA910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238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D4F62-C99B-42C0-ACCB-DCD02EC1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48C3C6-5AC1-4628-AC96-FFC8C7796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99CFC5-AC66-48F0-B25C-A9C304CB4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E86D-2968-4186-9459-22529247F97F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F113C6-2F0B-4F8C-BBD4-0D63EEC95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5B7718-8C34-424D-8344-BE3F1D3F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7E09-2FEA-4DC2-BDA2-ADFAFA910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8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AD946-3E82-4FD4-A9C0-AF12B5021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B930E3-E807-44A8-A39E-190906572E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BDBDF5-67A3-47F4-A5D4-260B58849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8A6B2B-5E84-4358-A26F-BE5E105B3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E86D-2968-4186-9459-22529247F97F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9888F8-B65D-45E5-A7C3-33F7E9412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656406-E2E7-417C-92A1-3C07A279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7E09-2FEA-4DC2-BDA2-ADFAFA910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737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B4C7C-F3BC-462A-AFBB-1AD168F7D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D16CAD-F25D-4FFA-A34E-0FB6828A7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6F7346-8FF1-41EA-9B7C-7AEF9EBFF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FA97CEF-4F63-44AA-AE74-90676664B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8D28FB-FA32-49D0-8BE4-93CE03E8D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B35F573-BE44-40C7-A182-01C9D3D2E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E86D-2968-4186-9459-22529247F97F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37FA49C-9B78-42C5-8040-62410ADB4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3680F49-BCA5-4A85-9F11-FCAF5DFFF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7E09-2FEA-4DC2-BDA2-ADFAFA910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29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A13C3-80B5-486B-9F81-C620851E9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AC60AA-E436-4C92-B9FC-EEDAEF4ED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E86D-2968-4186-9459-22529247F97F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6880D1-55D3-49A0-BC07-FAEF8CBD0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FD336F-046B-4047-B520-8CB44BD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7E09-2FEA-4DC2-BDA2-ADFAFA910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49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08C34C9-18DE-4A05-8E33-54E6F1CBF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E86D-2968-4186-9459-22529247F97F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9FEA18A-7B15-43C5-8AAD-D79171DC8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847F4E-7694-40B6-A7BF-B448EB835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7E09-2FEA-4DC2-BDA2-ADFAFA910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77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853CA-9721-4CFC-9FC2-E36B2FF7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805416-97F3-48E0-9AF6-121CB248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55EF91-6E0A-4FE4-946F-7E9955817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CFD32E-177A-4108-B326-083842979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E86D-2968-4186-9459-22529247F97F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B1A1C6-3082-48CF-822E-F56A5D185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050EE8-7BA1-4ABE-A777-6163C0CE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7E09-2FEA-4DC2-BDA2-ADFAFA910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20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37101-EF73-4291-9240-D57C4202E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575F59-84CE-4D34-903E-9EE623C608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463909-5870-46FE-A324-1B9972D2F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4F4659-131D-4568-BE58-DEE34195D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E86D-2968-4186-9459-22529247F97F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BD2BE9-189F-4D33-A96B-D2876F48C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0DA460-6007-4B73-9CBF-BF809B555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7E09-2FEA-4DC2-BDA2-ADFAFA910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01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73649-C26E-4D1B-82E8-8CB77EAAA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7D4D4D-7511-4202-8D7B-4985508D5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AE22D2-3C48-49EA-A36F-02FEFB472C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DE86D-2968-4186-9459-22529247F97F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95E741-A7EA-4DBF-8FBA-C14271D391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54EE87-AB9A-4544-B833-DD8359A535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F7E09-2FEA-4DC2-BDA2-ADFAFA910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38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pn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4" Type="http://schemas.microsoft.com/office/2007/relationships/hdphoto" Target="../media/hdphoto1.wdp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8B0634-02EA-4C22-A430-DB0DED726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0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29C7AE-905A-4353-B7B5-222D5866F2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827" y="6592822"/>
            <a:ext cx="1406173" cy="2651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89FDF2-E338-47A6-89B7-858393377E86}"/>
              </a:ext>
            </a:extLst>
          </p:cNvPr>
          <p:cNvSpPr txBox="1"/>
          <p:nvPr/>
        </p:nvSpPr>
        <p:spPr>
          <a:xfrm>
            <a:off x="363984" y="135263"/>
            <a:ext cx="12014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4. Знайдемо </a:t>
            </a:r>
            <a:r>
              <a:rPr lang="uk-UA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середнє значення </a:t>
            </a:r>
            <a:r>
              <a:rPr lang="uk-UA" sz="3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досліджуваної ознаки.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5F114CC-5ECC-441A-9417-4111C2A84FB7}"/>
              </a:ext>
            </a:extLst>
          </p:cNvPr>
          <p:cNvGrpSpPr/>
          <p:nvPr/>
        </p:nvGrpSpPr>
        <p:grpSpPr>
          <a:xfrm>
            <a:off x="969325" y="870602"/>
            <a:ext cx="4683055" cy="1664868"/>
            <a:chOff x="2796465" y="861549"/>
            <a:chExt cx="4683055" cy="166486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23B90D9-67D2-41FC-9F94-A8A3B660D44A}"/>
                </a:ext>
              </a:extLst>
            </p:cNvPr>
            <p:cNvSpPr txBox="1"/>
            <p:nvPr/>
          </p:nvSpPr>
          <p:spPr>
            <a:xfrm>
              <a:off x="2796465" y="1278384"/>
              <a:ext cx="171553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6000" dirty="0">
                  <a:latin typeface="Comic Sans MS" panose="030F0702030302020204" pitchFamily="66" charset="0"/>
                </a:rPr>
                <a:t>М = </a:t>
              </a:r>
              <a:endParaRPr lang="ru-RU" sz="60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B1EFEF56-5289-4937-A258-D5E5D920E609}"/>
                </a:ext>
              </a:extLst>
            </p:cNvPr>
            <p:cNvCxnSpPr>
              <a:cxnSpLocks/>
            </p:cNvCxnSpPr>
            <p:nvPr/>
          </p:nvCxnSpPr>
          <p:spPr>
            <a:xfrm>
              <a:off x="4350058" y="1793289"/>
              <a:ext cx="275243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8F133FE7-0CB4-4C97-9C79-B23A2C302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1999" y="1079377"/>
              <a:ext cx="580008" cy="58000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A3908C-2AB3-4C43-ADBB-B09C916471F4}"/>
                </a:ext>
              </a:extLst>
            </p:cNvPr>
            <p:cNvSpPr txBox="1"/>
            <p:nvPr/>
          </p:nvSpPr>
          <p:spPr>
            <a:xfrm>
              <a:off x="5092007" y="861549"/>
              <a:ext cx="20104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6000" dirty="0"/>
                <a:t>(</a:t>
              </a:r>
              <a:r>
                <a:rPr lang="en-US" sz="6000" dirty="0"/>
                <a:t>V   P)</a:t>
              </a:r>
              <a:endParaRPr lang="ru-RU" sz="6000" dirty="0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A1EF8493-5366-4CAA-922E-E80EDBDDA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28315" y="1236791"/>
              <a:ext cx="265178" cy="26517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451CDB-10FD-4892-9BEB-03F41FFFBDEB}"/>
                </a:ext>
              </a:extLst>
            </p:cNvPr>
            <p:cNvSpPr txBox="1"/>
            <p:nvPr/>
          </p:nvSpPr>
          <p:spPr>
            <a:xfrm>
              <a:off x="5452803" y="1603087"/>
              <a:ext cx="54694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atin typeface="Comic Sans MS" panose="030F0702030302020204" pitchFamily="66" charset="0"/>
                </a:rPr>
                <a:t>n</a:t>
              </a:r>
              <a:endParaRPr lang="ru-RU" sz="5400" dirty="0">
                <a:latin typeface="Comic Sans MS" panose="030F0702030302020204" pitchFamily="66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75D273-A580-4EDD-AB25-17D8CF1BDADA}"/>
                </a:ext>
              </a:extLst>
            </p:cNvPr>
            <p:cNvSpPr txBox="1"/>
            <p:nvPr/>
          </p:nvSpPr>
          <p:spPr>
            <a:xfrm>
              <a:off x="7102494" y="1141422"/>
              <a:ext cx="37702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5400" dirty="0">
                  <a:latin typeface="Comic Sans MS" panose="030F0702030302020204" pitchFamily="66" charset="0"/>
                </a:rPr>
                <a:t>,</a:t>
              </a:r>
              <a:endParaRPr lang="ru-RU" sz="5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3C7896E-4CCC-47C4-B2A4-C1C24C2384DF}"/>
              </a:ext>
            </a:extLst>
          </p:cNvPr>
          <p:cNvSpPr txBox="1"/>
          <p:nvPr/>
        </p:nvSpPr>
        <p:spPr>
          <a:xfrm>
            <a:off x="5652380" y="1378433"/>
            <a:ext cx="63626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Comic Sans MS" panose="030F0702030302020204" pitchFamily="66" charset="0"/>
              </a:rPr>
              <a:t>де</a:t>
            </a:r>
            <a:r>
              <a:rPr lang="en-US" sz="3200" dirty="0">
                <a:latin typeface="Comic Sans MS" panose="030F0702030302020204" pitchFamily="66" charset="0"/>
              </a:rPr>
              <a:t> V</a:t>
            </a:r>
            <a:r>
              <a:rPr lang="uk-UA" sz="3200" dirty="0">
                <a:latin typeface="Comic Sans MS" panose="030F0702030302020204" pitchFamily="66" charset="0"/>
              </a:rPr>
              <a:t> – варіанта,</a:t>
            </a:r>
          </a:p>
          <a:p>
            <a:r>
              <a:rPr lang="uk-UA" sz="3200" dirty="0">
                <a:latin typeface="Comic Sans MS" panose="030F0702030302020204" pitchFamily="66" charset="0"/>
              </a:rPr>
              <a:t>     Р – частота ознаки,</a:t>
            </a:r>
          </a:p>
          <a:p>
            <a:r>
              <a:rPr lang="uk-UA" sz="3200" dirty="0">
                <a:latin typeface="Comic Sans MS" panose="030F0702030302020204" pitchFamily="66" charset="0"/>
              </a:rPr>
              <a:t>     </a:t>
            </a:r>
            <a:r>
              <a:rPr lang="en-US" sz="3200" dirty="0">
                <a:latin typeface="Comic Sans MS" panose="030F0702030302020204" pitchFamily="66" charset="0"/>
              </a:rPr>
              <a:t>n –</a:t>
            </a:r>
            <a:r>
              <a:rPr lang="uk-UA" sz="3200" dirty="0">
                <a:latin typeface="Comic Sans MS" panose="030F0702030302020204" pitchFamily="66" charset="0"/>
              </a:rPr>
              <a:t> загальне число варіант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uk-UA" sz="3200" dirty="0">
                <a:latin typeface="Comic Sans MS" panose="030F0702030302020204" pitchFamily="66" charset="0"/>
              </a:rPr>
              <a:t>  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97AD7DB-7464-4028-9EAA-68E49C4243AF}"/>
              </a:ext>
            </a:extLst>
          </p:cNvPr>
          <p:cNvGrpSpPr/>
          <p:nvPr/>
        </p:nvGrpSpPr>
        <p:grpSpPr>
          <a:xfrm>
            <a:off x="363984" y="4074876"/>
            <a:ext cx="11976355" cy="1238800"/>
            <a:chOff x="363984" y="4074876"/>
            <a:chExt cx="11976355" cy="123880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BE0698F-CDC1-4D38-87C0-2765E15A2577}"/>
                </a:ext>
              </a:extLst>
            </p:cNvPr>
            <p:cNvSpPr txBox="1"/>
            <p:nvPr/>
          </p:nvSpPr>
          <p:spPr>
            <a:xfrm>
              <a:off x="363984" y="4282625"/>
              <a:ext cx="119763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dirty="0">
                  <a:latin typeface="Comic Sans MS" panose="030F0702030302020204" pitchFamily="66" charset="0"/>
                </a:rPr>
                <a:t>М =                                                    = </a:t>
              </a:r>
              <a:r>
                <a:rPr lang="uk-UA" sz="4000" dirty="0">
                  <a:latin typeface="Comic Sans MS" panose="030F0702030302020204" pitchFamily="66" charset="0"/>
                </a:rPr>
                <a:t>1,8 см</a:t>
              </a:r>
              <a:endParaRPr lang="ru-RU" sz="40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3EB9F22B-B0DE-4AD8-BFAD-D0CCCA28A94F}"/>
                </a:ext>
              </a:extLst>
            </p:cNvPr>
            <p:cNvCxnSpPr>
              <a:cxnSpLocks/>
            </p:cNvCxnSpPr>
            <p:nvPr/>
          </p:nvCxnSpPr>
          <p:spPr>
            <a:xfrm>
              <a:off x="1672355" y="4667345"/>
              <a:ext cx="82049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3411C89-26FF-4714-B294-FBF61F0A57D2}"/>
                </a:ext>
              </a:extLst>
            </p:cNvPr>
            <p:cNvSpPr txBox="1"/>
            <p:nvPr/>
          </p:nvSpPr>
          <p:spPr>
            <a:xfrm>
              <a:off x="1778634" y="4074876"/>
              <a:ext cx="81756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800" dirty="0">
                  <a:latin typeface="Comic Sans MS" panose="030F0702030302020204" pitchFamily="66" charset="0"/>
                </a:rPr>
                <a:t>1,6 ⋅ 3 + 1,7 ⋅ 5 + 1,8 ⋅ 6 + 1,9 ⋅ 8 + 2 ⋅ 5 + 2,1 ⋅ 3  </a:t>
              </a:r>
              <a:endParaRPr lang="ru-RU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5761B05-3264-4F09-8E80-A2C266EEE053}"/>
                </a:ext>
              </a:extLst>
            </p:cNvPr>
            <p:cNvSpPr txBox="1"/>
            <p:nvPr/>
          </p:nvSpPr>
          <p:spPr>
            <a:xfrm>
              <a:off x="5242563" y="4790456"/>
              <a:ext cx="6238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800" dirty="0">
                  <a:latin typeface="Comic Sans MS" panose="030F0702030302020204" pitchFamily="66" charset="0"/>
                </a:rPr>
                <a:t>30</a:t>
              </a:r>
              <a:endParaRPr lang="ru-RU" sz="28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875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29C7AE-905A-4353-B7B5-222D5866F2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827" y="6592822"/>
            <a:ext cx="1406173" cy="2651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73F4C4-E345-431C-8B77-3D7777A41153}"/>
              </a:ext>
            </a:extLst>
          </p:cNvPr>
          <p:cNvSpPr txBox="1"/>
          <p:nvPr/>
        </p:nvSpPr>
        <p:spPr>
          <a:xfrm>
            <a:off x="426128" y="239697"/>
            <a:ext cx="7826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Завдання для самостійного виконання.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DD85FE-D17C-4F1E-86BF-4D3446143FD1}"/>
              </a:ext>
            </a:extLst>
          </p:cNvPr>
          <p:cNvSpPr txBox="1"/>
          <p:nvPr/>
        </p:nvSpPr>
        <p:spPr>
          <a:xfrm>
            <a:off x="177554" y="1349407"/>
            <a:ext cx="118368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atin typeface="Comic Sans MS" panose="030F0702030302020204" pitchFamily="66" charset="0"/>
              </a:rPr>
              <a:t>Побудувати варіаційний ряд, варіаційну криву і знайти середнє значення ознаки маси тіла учнів 10-11 класів чоловічої статі (кг) за такими показниками:</a:t>
            </a:r>
          </a:p>
          <a:p>
            <a:pPr algn="ctr"/>
            <a:endParaRPr lang="uk-UA" sz="2400" dirty="0">
              <a:latin typeface="Comic Sans MS" panose="030F0702030302020204" pitchFamily="66" charset="0"/>
            </a:endParaRPr>
          </a:p>
          <a:p>
            <a:pPr algn="ctr"/>
            <a:r>
              <a:rPr lang="uk-UA" sz="2400" dirty="0">
                <a:latin typeface="Comic Sans MS" panose="030F0702030302020204" pitchFamily="66" charset="0"/>
              </a:rPr>
              <a:t>70, 55, 75, 75, 85, 70, 55, 65, 75, 85, 60, 65, 70, 75, 65, 75, 80, 60, </a:t>
            </a:r>
          </a:p>
          <a:p>
            <a:pPr algn="ctr"/>
            <a:r>
              <a:rPr lang="uk-UA" sz="2400" dirty="0">
                <a:latin typeface="Comic Sans MS" panose="030F0702030302020204" pitchFamily="66" charset="0"/>
              </a:rPr>
              <a:t>70, 80, 80, 60, 65, 65, 50, 70, 80, 85, 70, 70, 75, 80, 70, 75, 85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57002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29C7AE-905A-4353-B7B5-222D5866F2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827" y="6592822"/>
            <a:ext cx="1406173" cy="2651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696D2A-5F0E-475C-AA1D-6CF48039F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668" y="2678097"/>
            <a:ext cx="6096000" cy="381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8B1B85-39E1-4B20-8258-B65E15534035}"/>
              </a:ext>
            </a:extLst>
          </p:cNvPr>
          <p:cNvSpPr txBox="1"/>
          <p:nvPr/>
        </p:nvSpPr>
        <p:spPr>
          <a:xfrm>
            <a:off x="665825" y="577049"/>
            <a:ext cx="11114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Висновки.</a:t>
            </a:r>
          </a:p>
          <a:p>
            <a:endParaRPr lang="uk-UA" sz="32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uk-UA" sz="3200" dirty="0">
                <a:latin typeface="Comic Sans MS" panose="030F0702030302020204" pitchFamily="66" charset="0"/>
              </a:rPr>
              <a:t>Що таке варіаційний ряд і для чого його складають?</a:t>
            </a:r>
            <a:endParaRPr lang="ru-RU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13111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29C7AE-905A-4353-B7B5-222D5866F2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827" y="6592822"/>
            <a:ext cx="1406173" cy="26517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EEF248-97A2-4295-BF8E-74001CA4C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29C7AE-905A-4353-B7B5-222D5866F2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827" y="6592822"/>
            <a:ext cx="1406173" cy="2651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696D2A-5F0E-475C-AA1D-6CF48039F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668" y="2678097"/>
            <a:ext cx="6096000" cy="381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8B1B85-39E1-4B20-8258-B65E15534035}"/>
              </a:ext>
            </a:extLst>
          </p:cNvPr>
          <p:cNvSpPr txBox="1"/>
          <p:nvPr/>
        </p:nvSpPr>
        <p:spPr>
          <a:xfrm>
            <a:off x="816746" y="621437"/>
            <a:ext cx="11114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Мета: </a:t>
            </a:r>
            <a:r>
              <a:rPr lang="uk-UA" sz="3200" dirty="0">
                <a:latin typeface="Comic Sans MS" panose="030F0702030302020204" pitchFamily="66" charset="0"/>
              </a:rPr>
              <a:t>навчитися оцінювати ступінь та характер мінливості ознаки, будувати варіаційний ряд та варіаційну криву.</a:t>
            </a:r>
            <a:endParaRPr lang="ru-RU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69545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29C7AE-905A-4353-B7B5-222D5866F2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827" y="6592822"/>
            <a:ext cx="1406173" cy="2651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696D2A-5F0E-475C-AA1D-6CF48039F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668" y="2678097"/>
            <a:ext cx="6096000" cy="381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8B1B85-39E1-4B20-8258-B65E15534035}"/>
              </a:ext>
            </a:extLst>
          </p:cNvPr>
          <p:cNvSpPr txBox="1"/>
          <p:nvPr/>
        </p:nvSpPr>
        <p:spPr>
          <a:xfrm>
            <a:off x="816746" y="621437"/>
            <a:ext cx="11114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Обладнання та матеріали: </a:t>
            </a:r>
            <a:r>
              <a:rPr lang="uk-UA" sz="3200" dirty="0">
                <a:latin typeface="Comic Sans MS" panose="030F0702030302020204" pitchFamily="66" charset="0"/>
              </a:rPr>
              <a:t>насіння квасолі, лінійка.</a:t>
            </a:r>
            <a:endParaRPr lang="ru-RU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21077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29C7AE-905A-4353-B7B5-222D5866F2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827" y="6592822"/>
            <a:ext cx="1406173" cy="2651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696D2A-5F0E-475C-AA1D-6CF48039F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668" y="2678097"/>
            <a:ext cx="6096000" cy="381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8B1B85-39E1-4B20-8258-B65E15534035}"/>
              </a:ext>
            </a:extLst>
          </p:cNvPr>
          <p:cNvSpPr txBox="1"/>
          <p:nvPr/>
        </p:nvSpPr>
        <p:spPr>
          <a:xfrm>
            <a:off x="1526960" y="1243434"/>
            <a:ext cx="61788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Хід роботи.</a:t>
            </a:r>
            <a:endParaRPr lang="ru-RU" sz="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86690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39C357-A72C-4571-A315-177859E7BE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9" t="3883" r="1262" b="200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29C7AE-905A-4353-B7B5-222D5866F2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827" y="6592822"/>
            <a:ext cx="1406173" cy="26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2719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6DE2D5-CF94-47EF-8983-32C30D06D3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5" t="3992" r="6360" b="567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29C7AE-905A-4353-B7B5-222D5866F2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827" y="6592822"/>
            <a:ext cx="1406173" cy="26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4070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29C7AE-905A-4353-B7B5-222D5866F2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827" y="6592822"/>
            <a:ext cx="1406173" cy="2651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886130-2F7E-4955-AFEE-EC338E237E1D}"/>
              </a:ext>
            </a:extLst>
          </p:cNvPr>
          <p:cNvSpPr txBox="1"/>
          <p:nvPr/>
        </p:nvSpPr>
        <p:spPr>
          <a:xfrm>
            <a:off x="1215497" y="1997839"/>
            <a:ext cx="976100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latin typeface="Comic Sans MS" panose="030F0702030302020204" pitchFamily="66" charset="0"/>
              </a:rPr>
              <a:t>1,8         1,8        2,0        1,7        1,9        1,7</a:t>
            </a:r>
          </a:p>
          <a:p>
            <a:r>
              <a:rPr lang="uk-UA" sz="3600" dirty="0">
                <a:latin typeface="Comic Sans MS" panose="030F0702030302020204" pitchFamily="66" charset="0"/>
              </a:rPr>
              <a:t>2,1         2,0        1,9        2,1        1,9        1,8</a:t>
            </a:r>
          </a:p>
          <a:p>
            <a:r>
              <a:rPr lang="uk-UA" sz="3600" dirty="0">
                <a:latin typeface="Comic Sans MS" panose="030F0702030302020204" pitchFamily="66" charset="0"/>
              </a:rPr>
              <a:t>2,0         1,7        1,9        1,6        1,9        1,9 </a:t>
            </a:r>
          </a:p>
          <a:p>
            <a:r>
              <a:rPr lang="uk-UA" sz="3600" dirty="0">
                <a:latin typeface="Comic Sans MS" panose="030F0702030302020204" pitchFamily="66" charset="0"/>
              </a:rPr>
              <a:t>1,9         2,1        1,8        2,0        1,7        2,0</a:t>
            </a:r>
          </a:p>
          <a:p>
            <a:r>
              <a:rPr lang="uk-UA" sz="3600" dirty="0">
                <a:latin typeface="Comic Sans MS" panose="030F0702030302020204" pitchFamily="66" charset="0"/>
              </a:rPr>
              <a:t>1,7         1,6        1,8        1,6         1,8        1,9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443124-B008-4F88-B6AA-6C3D20AD3FB6}"/>
              </a:ext>
            </a:extLst>
          </p:cNvPr>
          <p:cNvSpPr txBox="1"/>
          <p:nvPr/>
        </p:nvSpPr>
        <p:spPr>
          <a:xfrm>
            <a:off x="475823" y="141663"/>
            <a:ext cx="9376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1. Значення розмірів насінин квасолі (см):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37284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29C7AE-905A-4353-B7B5-222D5866F2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827" y="6592822"/>
            <a:ext cx="1406173" cy="265178"/>
          </a:xfrm>
          <a:prstGeom prst="rect">
            <a:avLst/>
          </a:prstGeom>
        </p:spPr>
      </p:pic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3D909B62-839F-4D7A-96CD-660387A5E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864721"/>
              </p:ext>
            </p:extLst>
          </p:nvPr>
        </p:nvGraphicFramePr>
        <p:xfrm>
          <a:off x="337351" y="1722843"/>
          <a:ext cx="11540970" cy="21744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58610">
                  <a:extLst>
                    <a:ext uri="{9D8B030D-6E8A-4147-A177-3AD203B41FA5}">
                      <a16:colId xmlns:a16="http://schemas.microsoft.com/office/drawing/2014/main" val="3738437227"/>
                    </a:ext>
                  </a:extLst>
                </a:gridCol>
                <a:gridCol w="1447060">
                  <a:extLst>
                    <a:ext uri="{9D8B030D-6E8A-4147-A177-3AD203B41FA5}">
                      <a16:colId xmlns:a16="http://schemas.microsoft.com/office/drawing/2014/main" val="2337468062"/>
                    </a:ext>
                  </a:extLst>
                </a:gridCol>
                <a:gridCol w="1455938">
                  <a:extLst>
                    <a:ext uri="{9D8B030D-6E8A-4147-A177-3AD203B41FA5}">
                      <a16:colId xmlns:a16="http://schemas.microsoft.com/office/drawing/2014/main" val="3177740913"/>
                    </a:ext>
                  </a:extLst>
                </a:gridCol>
                <a:gridCol w="1420427">
                  <a:extLst>
                    <a:ext uri="{9D8B030D-6E8A-4147-A177-3AD203B41FA5}">
                      <a16:colId xmlns:a16="http://schemas.microsoft.com/office/drawing/2014/main" val="2710223465"/>
                    </a:ext>
                  </a:extLst>
                </a:gridCol>
                <a:gridCol w="1455938">
                  <a:extLst>
                    <a:ext uri="{9D8B030D-6E8A-4147-A177-3AD203B41FA5}">
                      <a16:colId xmlns:a16="http://schemas.microsoft.com/office/drawing/2014/main" val="1673943591"/>
                    </a:ext>
                  </a:extLst>
                </a:gridCol>
                <a:gridCol w="1429305">
                  <a:extLst>
                    <a:ext uri="{9D8B030D-6E8A-4147-A177-3AD203B41FA5}">
                      <a16:colId xmlns:a16="http://schemas.microsoft.com/office/drawing/2014/main" val="1193453267"/>
                    </a:ext>
                  </a:extLst>
                </a:gridCol>
                <a:gridCol w="1473692">
                  <a:extLst>
                    <a:ext uri="{9D8B030D-6E8A-4147-A177-3AD203B41FA5}">
                      <a16:colId xmlns:a16="http://schemas.microsoft.com/office/drawing/2014/main" val="3294833577"/>
                    </a:ext>
                  </a:extLst>
                </a:gridCol>
              </a:tblGrid>
              <a:tr h="10872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429027"/>
                  </a:ext>
                </a:extLst>
              </a:tr>
              <a:tr h="10872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86392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0FDE845-B589-48AB-B495-43F79FEE5855}"/>
              </a:ext>
            </a:extLst>
          </p:cNvPr>
          <p:cNvSpPr txBox="1"/>
          <p:nvPr/>
        </p:nvSpPr>
        <p:spPr>
          <a:xfrm>
            <a:off x="426129" y="1810468"/>
            <a:ext cx="25394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Розміри насінин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V</a:t>
            </a:r>
            <a:endParaRPr lang="ru-R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30DD6A-2804-471B-AD00-0687B84A5CA3}"/>
              </a:ext>
            </a:extLst>
          </p:cNvPr>
          <p:cNvSpPr txBox="1"/>
          <p:nvPr/>
        </p:nvSpPr>
        <p:spPr>
          <a:xfrm>
            <a:off x="475823" y="2853882"/>
            <a:ext cx="2489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>
                <a:latin typeface="Comic Sans MS" panose="030F0702030302020204" pitchFamily="66" charset="0"/>
              </a:rPr>
              <a:t>Частота ознаки,</a:t>
            </a:r>
          </a:p>
          <a:p>
            <a:pPr algn="ctr"/>
            <a:r>
              <a:rPr lang="uk-UA" sz="2400" dirty="0">
                <a:latin typeface="Comic Sans MS" panose="030F0702030302020204" pitchFamily="66" charset="0"/>
              </a:rPr>
              <a:t>Р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45CE61-9C82-4425-91FD-0CA663CC3F7F}"/>
              </a:ext>
            </a:extLst>
          </p:cNvPr>
          <p:cNvSpPr txBox="1"/>
          <p:nvPr/>
        </p:nvSpPr>
        <p:spPr>
          <a:xfrm>
            <a:off x="3523931" y="1902800"/>
            <a:ext cx="803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1,6</a:t>
            </a:r>
            <a:endParaRPr lang="ru-RU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B4C12A-CA36-434E-B770-15E0154FD0ED}"/>
              </a:ext>
            </a:extLst>
          </p:cNvPr>
          <p:cNvSpPr txBox="1"/>
          <p:nvPr/>
        </p:nvSpPr>
        <p:spPr>
          <a:xfrm>
            <a:off x="4981348" y="1902800"/>
            <a:ext cx="803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1,7</a:t>
            </a:r>
            <a:endParaRPr lang="ru-RU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90A9D1-1CDE-46DF-A25A-539F199C436C}"/>
              </a:ext>
            </a:extLst>
          </p:cNvPr>
          <p:cNvSpPr txBox="1"/>
          <p:nvPr/>
        </p:nvSpPr>
        <p:spPr>
          <a:xfrm>
            <a:off x="6407228" y="1902800"/>
            <a:ext cx="803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1,8</a:t>
            </a:r>
            <a:endParaRPr lang="ru-RU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ECA90E-EC7A-4DB5-B69C-746DE9EBD92F}"/>
              </a:ext>
            </a:extLst>
          </p:cNvPr>
          <p:cNvSpPr txBox="1"/>
          <p:nvPr/>
        </p:nvSpPr>
        <p:spPr>
          <a:xfrm>
            <a:off x="7864645" y="1902799"/>
            <a:ext cx="803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1,9</a:t>
            </a:r>
            <a:endParaRPr lang="ru-RU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270620-89C4-4322-A881-67CE188F6995}"/>
              </a:ext>
            </a:extLst>
          </p:cNvPr>
          <p:cNvSpPr txBox="1"/>
          <p:nvPr/>
        </p:nvSpPr>
        <p:spPr>
          <a:xfrm>
            <a:off x="9285193" y="190279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2,0</a:t>
            </a:r>
            <a:endParaRPr lang="ru-RU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781924-8E7E-498C-9666-7301686F3AC4}"/>
              </a:ext>
            </a:extLst>
          </p:cNvPr>
          <p:cNvSpPr txBox="1"/>
          <p:nvPr/>
        </p:nvSpPr>
        <p:spPr>
          <a:xfrm>
            <a:off x="10718817" y="1902797"/>
            <a:ext cx="803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2,1</a:t>
            </a:r>
            <a:endParaRPr lang="ru-RU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7A8156-FCB9-4F5C-AFE0-D6BDF1E49084}"/>
              </a:ext>
            </a:extLst>
          </p:cNvPr>
          <p:cNvSpPr txBox="1"/>
          <p:nvPr/>
        </p:nvSpPr>
        <p:spPr>
          <a:xfrm>
            <a:off x="3692247" y="2956248"/>
            <a:ext cx="466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>
                <a:latin typeface="Comic Sans MS" panose="030F0702030302020204" pitchFamily="66" charset="0"/>
              </a:rPr>
              <a:t>3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D9A054-89CA-4D29-B114-30BEFB15E68F}"/>
              </a:ext>
            </a:extLst>
          </p:cNvPr>
          <p:cNvSpPr txBox="1"/>
          <p:nvPr/>
        </p:nvSpPr>
        <p:spPr>
          <a:xfrm>
            <a:off x="5149663" y="2956248"/>
            <a:ext cx="466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>
                <a:latin typeface="Comic Sans MS" panose="030F0702030302020204" pitchFamily="66" charset="0"/>
              </a:rPr>
              <a:t>5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D747EF-BC7B-444A-B52A-36CCA7B07E18}"/>
              </a:ext>
            </a:extLst>
          </p:cNvPr>
          <p:cNvSpPr txBox="1"/>
          <p:nvPr/>
        </p:nvSpPr>
        <p:spPr>
          <a:xfrm>
            <a:off x="6589781" y="2956248"/>
            <a:ext cx="466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>
                <a:latin typeface="Comic Sans MS" panose="030F0702030302020204" pitchFamily="66" charset="0"/>
              </a:rPr>
              <a:t>6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0C995B-58F1-4A1E-8B8F-629695956DD3}"/>
              </a:ext>
            </a:extLst>
          </p:cNvPr>
          <p:cNvSpPr txBox="1"/>
          <p:nvPr/>
        </p:nvSpPr>
        <p:spPr>
          <a:xfrm>
            <a:off x="8032960" y="2974649"/>
            <a:ext cx="466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>
                <a:latin typeface="Comic Sans MS" panose="030F0702030302020204" pitchFamily="66" charset="0"/>
              </a:rPr>
              <a:t>8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2B2060-67DC-402A-B3EC-D9BE4AB48BEB}"/>
              </a:ext>
            </a:extLst>
          </p:cNvPr>
          <p:cNvSpPr txBox="1"/>
          <p:nvPr/>
        </p:nvSpPr>
        <p:spPr>
          <a:xfrm>
            <a:off x="9469509" y="2972894"/>
            <a:ext cx="466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>
                <a:latin typeface="Comic Sans MS" panose="030F0702030302020204" pitchFamily="66" charset="0"/>
              </a:rPr>
              <a:t>5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7E81E4-208A-42B6-94A6-0EF8EAB29FA1}"/>
              </a:ext>
            </a:extLst>
          </p:cNvPr>
          <p:cNvSpPr txBox="1"/>
          <p:nvPr/>
        </p:nvSpPr>
        <p:spPr>
          <a:xfrm>
            <a:off x="10912688" y="2978907"/>
            <a:ext cx="466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>
                <a:latin typeface="Comic Sans MS" panose="030F0702030302020204" pitchFamily="66" charset="0"/>
              </a:rPr>
              <a:t>3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973779-7A6E-472B-8B2C-685B842A0F69}"/>
              </a:ext>
            </a:extLst>
          </p:cNvPr>
          <p:cNvSpPr txBox="1"/>
          <p:nvPr/>
        </p:nvSpPr>
        <p:spPr>
          <a:xfrm>
            <a:off x="8665105" y="3800069"/>
            <a:ext cx="3143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latin typeface="Comic Sans MS" panose="030F0702030302020204" pitchFamily="66" charset="0"/>
              </a:rPr>
              <a:t>Разом 30 насінин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1A5E2A-7C00-4C12-900D-AFA13695D724}"/>
              </a:ext>
            </a:extLst>
          </p:cNvPr>
          <p:cNvSpPr txBox="1"/>
          <p:nvPr/>
        </p:nvSpPr>
        <p:spPr>
          <a:xfrm>
            <a:off x="1205184" y="4358170"/>
            <a:ext cx="1040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Comic Sans MS" panose="030F0702030302020204" pitchFamily="66" charset="0"/>
              </a:rPr>
              <a:t>Модифікаційна мінливість зумовлена генотипом, але залежить від умов середовища.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F64E75-7F1D-4D42-A870-B334801C9CEB}"/>
              </a:ext>
            </a:extLst>
          </p:cNvPr>
          <p:cNvSpPr txBox="1"/>
          <p:nvPr/>
        </p:nvSpPr>
        <p:spPr>
          <a:xfrm>
            <a:off x="1205184" y="5281727"/>
            <a:ext cx="1040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Comic Sans MS" panose="030F0702030302020204" pitchFamily="66" charset="0"/>
              </a:rPr>
              <a:t>Чим </a:t>
            </a:r>
            <a:r>
              <a:rPr lang="uk-UA" sz="2400" dirty="0" err="1">
                <a:latin typeface="Comic Sans MS" panose="030F0702030302020204" pitchFamily="66" charset="0"/>
              </a:rPr>
              <a:t>сталіші</a:t>
            </a:r>
            <a:r>
              <a:rPr lang="uk-UA" sz="2400" dirty="0">
                <a:latin typeface="Comic Sans MS" panose="030F0702030302020204" pitchFamily="66" charset="0"/>
              </a:rPr>
              <a:t> умови розвитку особин, тим коротший варіаційний ряд (і навпаки).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C7F50A-AD4E-4531-BFBB-D9B7E6245A53}"/>
              </a:ext>
            </a:extLst>
          </p:cNvPr>
          <p:cNvSpPr txBox="1"/>
          <p:nvPr/>
        </p:nvSpPr>
        <p:spPr>
          <a:xfrm>
            <a:off x="337351" y="59570"/>
            <a:ext cx="120144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2. </a:t>
            </a:r>
            <a:r>
              <a:rPr lang="uk-UA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Варіаційний ряд </a:t>
            </a:r>
            <a:r>
              <a:rPr lang="uk-UA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 послідовність кількісних показників проявів станів певної ознаки (варіант), розташованих у черговості їх зростання чи зменшення 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9CFE28-945E-423D-B506-5A5472820968}"/>
              </a:ext>
            </a:extLst>
          </p:cNvPr>
          <p:cNvSpPr txBox="1"/>
          <p:nvPr/>
        </p:nvSpPr>
        <p:spPr>
          <a:xfrm>
            <a:off x="1205184" y="6205284"/>
            <a:ext cx="10404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Comic Sans MS" panose="030F0702030302020204" pitchFamily="66" charset="0"/>
              </a:rPr>
              <a:t>Найбільше число варіант у середній частині ряду.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0B13B8F-558C-47F1-A69A-9DB7D731C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30290" y1="44019" x2="30290" y2="44019"/>
                        <a14:backgroundMark x1="35270" y1="70335" x2="34440" y2="56938"/>
                        <a14:backgroundMark x1="42739" y1="46411" x2="42739" y2="46411"/>
                        <a14:backgroundMark x1="36515" y1="40670" x2="36515" y2="406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823" y="4110398"/>
            <a:ext cx="1032654" cy="89553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A9CC969-5A52-45CE-ADDE-76FA1D9E8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30290" y1="44019" x2="30290" y2="44019"/>
                        <a14:backgroundMark x1="35270" y1="70335" x2="34440" y2="56938"/>
                        <a14:backgroundMark x1="42739" y1="46411" x2="42739" y2="46411"/>
                        <a14:backgroundMark x1="36515" y1="40670" x2="36515" y2="406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823" y="5029666"/>
            <a:ext cx="1032654" cy="89553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EB35BBD-7193-4D9E-991F-7F0E25DFD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30290" y1="44019" x2="30290" y2="44019"/>
                        <a14:backgroundMark x1="35270" y1="70335" x2="34440" y2="56938"/>
                        <a14:backgroundMark x1="42739" y1="46411" x2="42739" y2="46411"/>
                        <a14:backgroundMark x1="36515" y1="40670" x2="36515" y2="406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823" y="5923194"/>
            <a:ext cx="1032654" cy="89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12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29C7AE-905A-4353-B7B5-222D5866F2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827" y="6592822"/>
            <a:ext cx="1406173" cy="265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A52120-191C-4DC1-A054-07B07827B034}"/>
              </a:ext>
            </a:extLst>
          </p:cNvPr>
          <p:cNvSpPr txBox="1"/>
          <p:nvPr/>
        </p:nvSpPr>
        <p:spPr>
          <a:xfrm>
            <a:off x="337351" y="89234"/>
            <a:ext cx="12014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3. </a:t>
            </a:r>
            <a:r>
              <a:rPr lang="uk-UA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Варіаційна крива </a:t>
            </a:r>
            <a:r>
              <a:rPr lang="uk-UA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– графічний вираз мінливості ознаки, що ілюструє розмах цієї мінливості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54AEB262-5EDD-4AE4-9DA3-80AA836A6059}"/>
              </a:ext>
            </a:extLst>
          </p:cNvPr>
          <p:cNvCxnSpPr/>
          <p:nvPr/>
        </p:nvCxnSpPr>
        <p:spPr>
          <a:xfrm>
            <a:off x="781235" y="5610687"/>
            <a:ext cx="106975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7BF5A391-522F-44B1-AE8F-5BC10971C27E}"/>
              </a:ext>
            </a:extLst>
          </p:cNvPr>
          <p:cNvCxnSpPr>
            <a:cxnSpLocks/>
          </p:cNvCxnSpPr>
          <p:nvPr/>
        </p:nvCxnSpPr>
        <p:spPr>
          <a:xfrm flipV="1">
            <a:off x="1047561" y="1571348"/>
            <a:ext cx="0" cy="44388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1581F68-23E2-4AE7-896C-9FCE67EB1032}"/>
              </a:ext>
            </a:extLst>
          </p:cNvPr>
          <p:cNvSpPr txBox="1"/>
          <p:nvPr/>
        </p:nvSpPr>
        <p:spPr>
          <a:xfrm>
            <a:off x="9597842" y="5732423"/>
            <a:ext cx="2375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>
                <a:latin typeface="Comic Sans MS" panose="030F0702030302020204" pitchFamily="66" charset="0"/>
              </a:rPr>
              <a:t>Розміри насінин</a:t>
            </a:r>
            <a:r>
              <a:rPr lang="ru-RU" dirty="0">
                <a:latin typeface="Comic Sans MS" panose="030F0702030302020204" pitchFamily="66" charset="0"/>
              </a:rPr>
              <a:t>, см</a:t>
            </a:r>
            <a:endParaRPr lang="uk-UA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A64585-4B84-4D28-8DFA-6DA546D3C068}"/>
              </a:ext>
            </a:extLst>
          </p:cNvPr>
          <p:cNvSpPr txBox="1"/>
          <p:nvPr/>
        </p:nvSpPr>
        <p:spPr>
          <a:xfrm>
            <a:off x="74928" y="1571348"/>
            <a:ext cx="1052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Comic Sans MS" panose="030F0702030302020204" pitchFamily="66" charset="0"/>
              </a:rPr>
              <a:t>Частота ознаки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5B0E0FD3-1F21-49E9-9CC0-F6E2E9AE7E70}"/>
              </a:ext>
            </a:extLst>
          </p:cNvPr>
          <p:cNvCxnSpPr>
            <a:cxnSpLocks/>
          </p:cNvCxnSpPr>
          <p:nvPr/>
        </p:nvCxnSpPr>
        <p:spPr>
          <a:xfrm flipV="1">
            <a:off x="1775534" y="5513033"/>
            <a:ext cx="0" cy="2193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FEEF7D99-573D-4AF6-AE46-7E13F248E6AF}"/>
              </a:ext>
            </a:extLst>
          </p:cNvPr>
          <p:cNvCxnSpPr>
            <a:cxnSpLocks/>
          </p:cNvCxnSpPr>
          <p:nvPr/>
        </p:nvCxnSpPr>
        <p:spPr>
          <a:xfrm flipV="1">
            <a:off x="2496105" y="5513033"/>
            <a:ext cx="0" cy="2193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CC70CE93-ACEE-4537-8D31-A9B52334A37E}"/>
              </a:ext>
            </a:extLst>
          </p:cNvPr>
          <p:cNvCxnSpPr>
            <a:cxnSpLocks/>
          </p:cNvCxnSpPr>
          <p:nvPr/>
        </p:nvCxnSpPr>
        <p:spPr>
          <a:xfrm flipV="1">
            <a:off x="3215197" y="5513033"/>
            <a:ext cx="0" cy="2193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BAD56584-B524-43C2-9476-6DAEC3CEDC7B}"/>
              </a:ext>
            </a:extLst>
          </p:cNvPr>
          <p:cNvCxnSpPr>
            <a:cxnSpLocks/>
          </p:cNvCxnSpPr>
          <p:nvPr/>
        </p:nvCxnSpPr>
        <p:spPr>
          <a:xfrm flipV="1">
            <a:off x="3943164" y="5513033"/>
            <a:ext cx="0" cy="2193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2CD80201-5153-447F-A1BF-F02D3EA1759D}"/>
              </a:ext>
            </a:extLst>
          </p:cNvPr>
          <p:cNvCxnSpPr>
            <a:cxnSpLocks/>
          </p:cNvCxnSpPr>
          <p:nvPr/>
        </p:nvCxnSpPr>
        <p:spPr>
          <a:xfrm flipV="1">
            <a:off x="4653378" y="5496757"/>
            <a:ext cx="0" cy="2193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9D23A3AE-73E0-4F16-A98A-DF878610DDD7}"/>
              </a:ext>
            </a:extLst>
          </p:cNvPr>
          <p:cNvCxnSpPr>
            <a:cxnSpLocks/>
          </p:cNvCxnSpPr>
          <p:nvPr/>
        </p:nvCxnSpPr>
        <p:spPr>
          <a:xfrm flipV="1">
            <a:off x="5390225" y="5513033"/>
            <a:ext cx="0" cy="2193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F325BE6F-6162-4D2D-AA32-9DBD994A51F8}"/>
              </a:ext>
            </a:extLst>
          </p:cNvPr>
          <p:cNvCxnSpPr>
            <a:cxnSpLocks/>
          </p:cNvCxnSpPr>
          <p:nvPr/>
        </p:nvCxnSpPr>
        <p:spPr>
          <a:xfrm flipV="1">
            <a:off x="6096000" y="5513033"/>
            <a:ext cx="0" cy="2193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8C59DF8F-0668-4C03-9701-E71F58B43E32}"/>
              </a:ext>
            </a:extLst>
          </p:cNvPr>
          <p:cNvCxnSpPr>
            <a:cxnSpLocks/>
          </p:cNvCxnSpPr>
          <p:nvPr/>
        </p:nvCxnSpPr>
        <p:spPr>
          <a:xfrm flipV="1">
            <a:off x="6828408" y="5513033"/>
            <a:ext cx="0" cy="2193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1048A40-95A6-440D-A9CC-095612C1FAFC}"/>
              </a:ext>
            </a:extLst>
          </p:cNvPr>
          <p:cNvCxnSpPr>
            <a:cxnSpLocks/>
          </p:cNvCxnSpPr>
          <p:nvPr/>
        </p:nvCxnSpPr>
        <p:spPr>
          <a:xfrm flipV="1">
            <a:off x="7547499" y="5513033"/>
            <a:ext cx="0" cy="2193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008B39A1-FB41-4CE8-BE37-270AB2CD2D7E}"/>
              </a:ext>
            </a:extLst>
          </p:cNvPr>
          <p:cNvCxnSpPr>
            <a:cxnSpLocks/>
          </p:cNvCxnSpPr>
          <p:nvPr/>
        </p:nvCxnSpPr>
        <p:spPr>
          <a:xfrm flipV="1">
            <a:off x="8257713" y="5513033"/>
            <a:ext cx="0" cy="2193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5754A7FB-94B4-4F5E-8F4D-98096220AF8E}"/>
              </a:ext>
            </a:extLst>
          </p:cNvPr>
          <p:cNvCxnSpPr>
            <a:cxnSpLocks/>
          </p:cNvCxnSpPr>
          <p:nvPr/>
        </p:nvCxnSpPr>
        <p:spPr>
          <a:xfrm flipV="1">
            <a:off x="8967926" y="5501400"/>
            <a:ext cx="0" cy="2193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4E8D985-2FC0-498F-9D18-FB1C4CAA3C90}"/>
              </a:ext>
            </a:extLst>
          </p:cNvPr>
          <p:cNvSpPr txBox="1"/>
          <p:nvPr/>
        </p:nvSpPr>
        <p:spPr>
          <a:xfrm>
            <a:off x="1562995" y="5747505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Comic Sans MS" panose="030F0702030302020204" pitchFamily="66" charset="0"/>
              </a:rPr>
              <a:t>0,2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B11738-F8C3-452A-B6B2-E813698AEE33}"/>
              </a:ext>
            </a:extLst>
          </p:cNvPr>
          <p:cNvSpPr txBox="1"/>
          <p:nvPr/>
        </p:nvSpPr>
        <p:spPr>
          <a:xfrm>
            <a:off x="2241734" y="5747134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Comic Sans MS" panose="030F0702030302020204" pitchFamily="66" charset="0"/>
              </a:rPr>
              <a:t>0,4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369CD6-14B3-4D68-81DD-9E7BD0D542AD}"/>
              </a:ext>
            </a:extLst>
          </p:cNvPr>
          <p:cNvSpPr txBox="1"/>
          <p:nvPr/>
        </p:nvSpPr>
        <p:spPr>
          <a:xfrm>
            <a:off x="3019483" y="5746763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Comic Sans MS" panose="030F0702030302020204" pitchFamily="66" charset="0"/>
              </a:rPr>
              <a:t>0,6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210D32-60FD-4959-A94C-9E9403C7A968}"/>
              </a:ext>
            </a:extLst>
          </p:cNvPr>
          <p:cNvSpPr txBox="1"/>
          <p:nvPr/>
        </p:nvSpPr>
        <p:spPr>
          <a:xfrm>
            <a:off x="3725257" y="5746763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Comic Sans MS" panose="030F0702030302020204" pitchFamily="66" charset="0"/>
              </a:rPr>
              <a:t>0,8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620E56-6C57-471D-8F5B-D691B5DDD4B3}"/>
              </a:ext>
            </a:extLst>
          </p:cNvPr>
          <p:cNvSpPr txBox="1"/>
          <p:nvPr/>
        </p:nvSpPr>
        <p:spPr>
          <a:xfrm>
            <a:off x="4431637" y="5730116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Comic Sans MS" panose="030F0702030302020204" pitchFamily="66" charset="0"/>
              </a:rPr>
              <a:t>1,0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E5875C1-C806-409B-AB13-40E5FB80261D}"/>
              </a:ext>
            </a:extLst>
          </p:cNvPr>
          <p:cNvSpPr txBox="1"/>
          <p:nvPr/>
        </p:nvSpPr>
        <p:spPr>
          <a:xfrm>
            <a:off x="5159604" y="5730116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Comic Sans MS" panose="030F0702030302020204" pitchFamily="66" charset="0"/>
              </a:rPr>
              <a:t>1,2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393D49-ABB6-44F5-BE69-254771252306}"/>
              </a:ext>
            </a:extLst>
          </p:cNvPr>
          <p:cNvSpPr txBox="1"/>
          <p:nvPr/>
        </p:nvSpPr>
        <p:spPr>
          <a:xfrm>
            <a:off x="5905804" y="5730116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Comic Sans MS" panose="030F0702030302020204" pitchFamily="66" charset="0"/>
              </a:rPr>
              <a:t>1,4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889F37-5FE5-4179-ACDD-6835427ED95A}"/>
              </a:ext>
            </a:extLst>
          </p:cNvPr>
          <p:cNvSpPr txBox="1"/>
          <p:nvPr/>
        </p:nvSpPr>
        <p:spPr>
          <a:xfrm>
            <a:off x="6624558" y="5730116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Comic Sans MS" panose="030F0702030302020204" pitchFamily="66" charset="0"/>
              </a:rPr>
              <a:t>1,6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1AB086E-1A8D-4BBB-B37F-D38AC4A5E2CB}"/>
              </a:ext>
            </a:extLst>
          </p:cNvPr>
          <p:cNvSpPr txBox="1"/>
          <p:nvPr/>
        </p:nvSpPr>
        <p:spPr>
          <a:xfrm>
            <a:off x="7343313" y="5716147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Comic Sans MS" panose="030F0702030302020204" pitchFamily="66" charset="0"/>
              </a:rPr>
              <a:t>1,8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13599E4-3F88-4F63-B26C-E3E23CE96A82}"/>
              </a:ext>
            </a:extLst>
          </p:cNvPr>
          <p:cNvSpPr txBox="1"/>
          <p:nvPr/>
        </p:nvSpPr>
        <p:spPr>
          <a:xfrm>
            <a:off x="8030124" y="5702407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Comic Sans MS" panose="030F0702030302020204" pitchFamily="66" charset="0"/>
              </a:rPr>
              <a:t>2,0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E6DEB5-EF01-4E67-A680-E889AA9E9BB0}"/>
              </a:ext>
            </a:extLst>
          </p:cNvPr>
          <p:cNvSpPr txBox="1"/>
          <p:nvPr/>
        </p:nvSpPr>
        <p:spPr>
          <a:xfrm>
            <a:off x="8749856" y="5697076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Comic Sans MS" panose="030F0702030302020204" pitchFamily="66" charset="0"/>
              </a:rPr>
              <a:t>2,2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E5968A46-8E24-4F37-BB4B-E719D9D38AB3}"/>
              </a:ext>
            </a:extLst>
          </p:cNvPr>
          <p:cNvCxnSpPr>
            <a:cxnSpLocks/>
          </p:cNvCxnSpPr>
          <p:nvPr/>
        </p:nvCxnSpPr>
        <p:spPr>
          <a:xfrm>
            <a:off x="941291" y="4875321"/>
            <a:ext cx="21253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76BF1359-E671-4B13-BCBC-4F268F0CD4A3}"/>
              </a:ext>
            </a:extLst>
          </p:cNvPr>
          <p:cNvCxnSpPr>
            <a:cxnSpLocks/>
          </p:cNvCxnSpPr>
          <p:nvPr/>
        </p:nvCxnSpPr>
        <p:spPr>
          <a:xfrm>
            <a:off x="941290" y="4148832"/>
            <a:ext cx="21253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5349CD05-7B5B-48F9-97B5-A394DBA16488}"/>
              </a:ext>
            </a:extLst>
          </p:cNvPr>
          <p:cNvCxnSpPr>
            <a:cxnSpLocks/>
          </p:cNvCxnSpPr>
          <p:nvPr/>
        </p:nvCxnSpPr>
        <p:spPr>
          <a:xfrm>
            <a:off x="941290" y="3429000"/>
            <a:ext cx="21253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1EED98D0-2420-4F92-9F8A-E4FD4BBA249D}"/>
              </a:ext>
            </a:extLst>
          </p:cNvPr>
          <p:cNvCxnSpPr>
            <a:cxnSpLocks/>
          </p:cNvCxnSpPr>
          <p:nvPr/>
        </p:nvCxnSpPr>
        <p:spPr>
          <a:xfrm>
            <a:off x="941290" y="2728405"/>
            <a:ext cx="21253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205CB00-44CF-4782-967F-9BC9980AB585}"/>
              </a:ext>
            </a:extLst>
          </p:cNvPr>
          <p:cNvSpPr txBox="1"/>
          <p:nvPr/>
        </p:nvSpPr>
        <p:spPr>
          <a:xfrm>
            <a:off x="590359" y="4736966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Comic Sans MS" panose="030F0702030302020204" pitchFamily="66" charset="0"/>
              </a:rPr>
              <a:t>2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ED0505F-9B72-4916-B89B-8296D96CBA7E}"/>
              </a:ext>
            </a:extLst>
          </p:cNvPr>
          <p:cNvSpPr txBox="1"/>
          <p:nvPr/>
        </p:nvSpPr>
        <p:spPr>
          <a:xfrm>
            <a:off x="601194" y="4016928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Comic Sans MS" panose="030F0702030302020204" pitchFamily="66" charset="0"/>
              </a:rPr>
              <a:t>4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9F83654-1870-4953-AD2E-E9F3EBEB0DE5}"/>
              </a:ext>
            </a:extLst>
          </p:cNvPr>
          <p:cNvSpPr txBox="1"/>
          <p:nvPr/>
        </p:nvSpPr>
        <p:spPr>
          <a:xfrm>
            <a:off x="606168" y="3272291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Comic Sans MS" panose="030F0702030302020204" pitchFamily="66" charset="0"/>
              </a:rPr>
              <a:t>6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1615332-6EA8-43E1-9A31-42F939D3823F}"/>
              </a:ext>
            </a:extLst>
          </p:cNvPr>
          <p:cNvSpPr txBox="1"/>
          <p:nvPr/>
        </p:nvSpPr>
        <p:spPr>
          <a:xfrm>
            <a:off x="628562" y="2572744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Comic Sans MS" panose="030F0702030302020204" pitchFamily="66" charset="0"/>
              </a:rPr>
              <a:t>8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48" name="Блок-схема: узел 47">
            <a:extLst>
              <a:ext uri="{FF2B5EF4-FFF2-40B4-BE49-F238E27FC236}">
                <a16:creationId xmlns:a16="http://schemas.microsoft.com/office/drawing/2014/main" id="{7144D677-ABFF-49B7-BC0D-6E4055A8A67D}"/>
              </a:ext>
            </a:extLst>
          </p:cNvPr>
          <p:cNvSpPr/>
          <p:nvPr/>
        </p:nvSpPr>
        <p:spPr>
          <a:xfrm>
            <a:off x="6747770" y="5540609"/>
            <a:ext cx="147961" cy="16423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Блок-схема: узел 48">
            <a:extLst>
              <a:ext uri="{FF2B5EF4-FFF2-40B4-BE49-F238E27FC236}">
                <a16:creationId xmlns:a16="http://schemas.microsoft.com/office/drawing/2014/main" id="{6EBD6BD5-F2D1-4878-BF07-E60388631225}"/>
              </a:ext>
            </a:extLst>
          </p:cNvPr>
          <p:cNvSpPr/>
          <p:nvPr/>
        </p:nvSpPr>
        <p:spPr>
          <a:xfrm>
            <a:off x="973578" y="4407747"/>
            <a:ext cx="147961" cy="16423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33373A79-F757-4621-A2E1-34CC8F9A9CD1}"/>
              </a:ext>
            </a:extLst>
          </p:cNvPr>
          <p:cNvCxnSpPr>
            <a:endCxn id="48" idx="0"/>
          </p:cNvCxnSpPr>
          <p:nvPr/>
        </p:nvCxnSpPr>
        <p:spPr>
          <a:xfrm>
            <a:off x="6820204" y="4148832"/>
            <a:ext cx="1547" cy="1391777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FA92882A-51B9-4C26-B874-8E963E811DD6}"/>
              </a:ext>
            </a:extLst>
          </p:cNvPr>
          <p:cNvCxnSpPr>
            <a:cxnSpLocks/>
          </p:cNvCxnSpPr>
          <p:nvPr/>
        </p:nvCxnSpPr>
        <p:spPr>
          <a:xfrm flipV="1">
            <a:off x="844339" y="4489393"/>
            <a:ext cx="8100185" cy="19366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Блок-схема: узел 54">
            <a:extLst>
              <a:ext uri="{FF2B5EF4-FFF2-40B4-BE49-F238E27FC236}">
                <a16:creationId xmlns:a16="http://schemas.microsoft.com/office/drawing/2014/main" id="{669A7724-1CF1-407C-B1A6-300DFD286336}"/>
              </a:ext>
            </a:extLst>
          </p:cNvPr>
          <p:cNvSpPr/>
          <p:nvPr/>
        </p:nvSpPr>
        <p:spPr>
          <a:xfrm>
            <a:off x="6746223" y="4445536"/>
            <a:ext cx="147961" cy="16423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Блок-схема: узел 55">
            <a:extLst>
              <a:ext uri="{FF2B5EF4-FFF2-40B4-BE49-F238E27FC236}">
                <a16:creationId xmlns:a16="http://schemas.microsoft.com/office/drawing/2014/main" id="{6C514B93-AE61-467C-98B7-0A9DDDA6E7B4}"/>
              </a:ext>
            </a:extLst>
          </p:cNvPr>
          <p:cNvSpPr/>
          <p:nvPr/>
        </p:nvSpPr>
        <p:spPr>
          <a:xfrm>
            <a:off x="7129443" y="3684622"/>
            <a:ext cx="147961" cy="16423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Блок-схема: узел 56">
            <a:extLst>
              <a:ext uri="{FF2B5EF4-FFF2-40B4-BE49-F238E27FC236}">
                <a16:creationId xmlns:a16="http://schemas.microsoft.com/office/drawing/2014/main" id="{CF23B9A6-AB6D-4475-8B08-CE2DA501344B}"/>
              </a:ext>
            </a:extLst>
          </p:cNvPr>
          <p:cNvSpPr/>
          <p:nvPr/>
        </p:nvSpPr>
        <p:spPr>
          <a:xfrm>
            <a:off x="7464977" y="3344060"/>
            <a:ext cx="147961" cy="16423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Блок-схема: узел 57">
            <a:extLst>
              <a:ext uri="{FF2B5EF4-FFF2-40B4-BE49-F238E27FC236}">
                <a16:creationId xmlns:a16="http://schemas.microsoft.com/office/drawing/2014/main" id="{5C9BE8CB-C6CF-428D-9813-962BFDC82A60}"/>
              </a:ext>
            </a:extLst>
          </p:cNvPr>
          <p:cNvSpPr/>
          <p:nvPr/>
        </p:nvSpPr>
        <p:spPr>
          <a:xfrm>
            <a:off x="7800513" y="2644513"/>
            <a:ext cx="147961" cy="16423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Блок-схема: узел 58">
            <a:extLst>
              <a:ext uri="{FF2B5EF4-FFF2-40B4-BE49-F238E27FC236}">
                <a16:creationId xmlns:a16="http://schemas.microsoft.com/office/drawing/2014/main" id="{8652F38C-2D0C-432F-842A-8E0C8E70EFED}"/>
              </a:ext>
            </a:extLst>
          </p:cNvPr>
          <p:cNvSpPr/>
          <p:nvPr/>
        </p:nvSpPr>
        <p:spPr>
          <a:xfrm>
            <a:off x="8183732" y="3684621"/>
            <a:ext cx="147961" cy="16423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Блок-схема: узел 59">
            <a:extLst>
              <a:ext uri="{FF2B5EF4-FFF2-40B4-BE49-F238E27FC236}">
                <a16:creationId xmlns:a16="http://schemas.microsoft.com/office/drawing/2014/main" id="{D397382B-EC73-4128-8FCA-74ABB8ED61E9}"/>
              </a:ext>
            </a:extLst>
          </p:cNvPr>
          <p:cNvSpPr/>
          <p:nvPr/>
        </p:nvSpPr>
        <p:spPr>
          <a:xfrm>
            <a:off x="8559421" y="4426641"/>
            <a:ext cx="147961" cy="16423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C469A944-E7FD-4870-8759-79A8D590D478}"/>
              </a:ext>
            </a:extLst>
          </p:cNvPr>
          <p:cNvCxnSpPr>
            <a:cxnSpLocks/>
          </p:cNvCxnSpPr>
          <p:nvPr/>
        </p:nvCxnSpPr>
        <p:spPr>
          <a:xfrm flipV="1">
            <a:off x="973578" y="3790687"/>
            <a:ext cx="7585843" cy="15622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E5726148-C0C8-4055-9CBD-030C4EF30A2D}"/>
              </a:ext>
            </a:extLst>
          </p:cNvPr>
          <p:cNvCxnSpPr>
            <a:cxnSpLocks/>
          </p:cNvCxnSpPr>
          <p:nvPr/>
        </p:nvCxnSpPr>
        <p:spPr>
          <a:xfrm>
            <a:off x="1047558" y="3435128"/>
            <a:ext cx="6982566" cy="4021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DE1D526D-7D3F-48F9-BE2E-99F4AFA9F047}"/>
              </a:ext>
            </a:extLst>
          </p:cNvPr>
          <p:cNvCxnSpPr>
            <a:cxnSpLocks/>
          </p:cNvCxnSpPr>
          <p:nvPr/>
        </p:nvCxnSpPr>
        <p:spPr>
          <a:xfrm>
            <a:off x="7180774" y="3580068"/>
            <a:ext cx="709" cy="2177871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EDDE073B-9500-4D0F-8BC0-F4D6AF01D1AE}"/>
              </a:ext>
            </a:extLst>
          </p:cNvPr>
          <p:cNvCxnSpPr>
            <a:cxnSpLocks/>
          </p:cNvCxnSpPr>
          <p:nvPr/>
        </p:nvCxnSpPr>
        <p:spPr>
          <a:xfrm>
            <a:off x="7533712" y="3186820"/>
            <a:ext cx="6794" cy="2419632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254B7A84-3DC5-4B60-9C72-168BA47D3874}"/>
              </a:ext>
            </a:extLst>
          </p:cNvPr>
          <p:cNvCxnSpPr>
            <a:cxnSpLocks/>
          </p:cNvCxnSpPr>
          <p:nvPr/>
        </p:nvCxnSpPr>
        <p:spPr>
          <a:xfrm>
            <a:off x="7889867" y="2545944"/>
            <a:ext cx="7887" cy="3156231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BFD636EE-4477-4491-A246-1B0082D8F376}"/>
              </a:ext>
            </a:extLst>
          </p:cNvPr>
          <p:cNvCxnSpPr>
            <a:cxnSpLocks/>
          </p:cNvCxnSpPr>
          <p:nvPr/>
        </p:nvCxnSpPr>
        <p:spPr>
          <a:xfrm flipV="1">
            <a:off x="1041653" y="2718690"/>
            <a:ext cx="6944362" cy="14853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BE0333FE-6F4D-4EB8-B1CF-063B2D1F8FF5}"/>
              </a:ext>
            </a:extLst>
          </p:cNvPr>
          <p:cNvCxnSpPr>
            <a:cxnSpLocks/>
          </p:cNvCxnSpPr>
          <p:nvPr/>
        </p:nvCxnSpPr>
        <p:spPr>
          <a:xfrm>
            <a:off x="8248802" y="3508962"/>
            <a:ext cx="14489" cy="234259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24755CDE-1BCB-4828-AA71-1FB41B743399}"/>
              </a:ext>
            </a:extLst>
          </p:cNvPr>
          <p:cNvCxnSpPr>
            <a:cxnSpLocks/>
          </p:cNvCxnSpPr>
          <p:nvPr/>
        </p:nvCxnSpPr>
        <p:spPr>
          <a:xfrm>
            <a:off x="8633401" y="4333713"/>
            <a:ext cx="0" cy="1424226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D256CF72-0899-40C2-9871-4A7A8DCE8AFF}"/>
              </a:ext>
            </a:extLst>
          </p:cNvPr>
          <p:cNvCxnSpPr>
            <a:cxnSpLocks/>
          </p:cNvCxnSpPr>
          <p:nvPr/>
        </p:nvCxnSpPr>
        <p:spPr>
          <a:xfrm flipV="1">
            <a:off x="6752300" y="3701588"/>
            <a:ext cx="486687" cy="9405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5E5F62B0-BB8C-4396-B8A3-C91CF856399A}"/>
              </a:ext>
            </a:extLst>
          </p:cNvPr>
          <p:cNvCxnSpPr>
            <a:cxnSpLocks/>
            <a:stCxn id="56" idx="3"/>
          </p:cNvCxnSpPr>
          <p:nvPr/>
        </p:nvCxnSpPr>
        <p:spPr>
          <a:xfrm flipV="1">
            <a:off x="7151111" y="3410763"/>
            <a:ext cx="422735" cy="4140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>
            <a:extLst>
              <a:ext uri="{FF2B5EF4-FFF2-40B4-BE49-F238E27FC236}">
                <a16:creationId xmlns:a16="http://schemas.microsoft.com/office/drawing/2014/main" id="{BA9AA37F-3573-4A36-BBDA-9B5904AF28D4}"/>
              </a:ext>
            </a:extLst>
          </p:cNvPr>
          <p:cNvCxnSpPr>
            <a:cxnSpLocks/>
          </p:cNvCxnSpPr>
          <p:nvPr/>
        </p:nvCxnSpPr>
        <p:spPr>
          <a:xfrm flipV="1">
            <a:off x="7528523" y="2714268"/>
            <a:ext cx="391932" cy="7567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>
            <a:extLst>
              <a:ext uri="{FF2B5EF4-FFF2-40B4-BE49-F238E27FC236}">
                <a16:creationId xmlns:a16="http://schemas.microsoft.com/office/drawing/2014/main" id="{F606E667-9F6B-4E4B-96CE-2EF22574FBED}"/>
              </a:ext>
            </a:extLst>
          </p:cNvPr>
          <p:cNvCxnSpPr>
            <a:cxnSpLocks/>
            <a:stCxn id="59" idx="5"/>
          </p:cNvCxnSpPr>
          <p:nvPr/>
        </p:nvCxnSpPr>
        <p:spPr>
          <a:xfrm flipH="1" flipV="1">
            <a:off x="7903479" y="2756814"/>
            <a:ext cx="406546" cy="10679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2E5B981B-DFEE-41A8-8275-8F835E297F66}"/>
              </a:ext>
            </a:extLst>
          </p:cNvPr>
          <p:cNvCxnSpPr>
            <a:cxnSpLocks/>
            <a:endCxn id="59" idx="5"/>
          </p:cNvCxnSpPr>
          <p:nvPr/>
        </p:nvCxnSpPr>
        <p:spPr>
          <a:xfrm flipH="1" flipV="1">
            <a:off x="8310025" y="3824806"/>
            <a:ext cx="386980" cy="7455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284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8" grpId="0" animBg="1"/>
      <p:bldP spid="49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355</Words>
  <Application>Microsoft Office PowerPoint</Application>
  <PresentationFormat>Широкоэкранный</PresentationFormat>
  <Paragraphs>67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Андрей Konoh</cp:lastModifiedBy>
  <cp:revision>17</cp:revision>
  <dcterms:created xsi:type="dcterms:W3CDTF">2023-02-14T07:45:04Z</dcterms:created>
  <dcterms:modified xsi:type="dcterms:W3CDTF">2024-06-14T10:08:40Z</dcterms:modified>
</cp:coreProperties>
</file>